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3" r:id="rId3"/>
    <p:sldId id="264" r:id="rId4"/>
    <p:sldId id="270" r:id="rId5"/>
    <p:sldId id="263" r:id="rId6"/>
    <p:sldId id="265" r:id="rId7"/>
    <p:sldId id="266" r:id="rId8"/>
    <p:sldId id="267" r:id="rId9"/>
    <p:sldId id="268" r:id="rId10"/>
    <p:sldId id="260" r:id="rId11"/>
    <p:sldId id="276" r:id="rId12"/>
    <p:sldId id="277" r:id="rId13"/>
    <p:sldId id="261" r:id="rId14"/>
    <p:sldId id="279" r:id="rId15"/>
    <p:sldId id="278" r:id="rId16"/>
    <p:sldId id="262" r:id="rId17"/>
    <p:sldId id="257" r:id="rId18"/>
    <p:sldId id="280" r:id="rId19"/>
    <p:sldId id="274" r:id="rId20"/>
    <p:sldId id="275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89636" autoAdjust="0"/>
  </p:normalViewPr>
  <p:slideViewPr>
    <p:cSldViewPr>
      <p:cViewPr>
        <p:scale>
          <a:sx n="100" d="100"/>
          <a:sy n="100" d="100"/>
        </p:scale>
        <p:origin x="-965" y="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38475" cy="465138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0"/>
            <a:ext cx="3038475" cy="465138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48713A06-8CF7-476F-AA0A-92FB5D3E9122}" type="datetimeFigureOut">
              <a:rPr lang="en-US" smtClean="0"/>
              <a:t>12/10/2018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5"/>
            <a:ext cx="3038475" cy="465138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829675"/>
            <a:ext cx="3038475" cy="465138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B2FBD0F6-B388-4437-9AFB-98D9FFFF6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71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/>
            </a:lvl1pPr>
          </a:lstStyle>
          <a:p>
            <a:fld id="{D7C2ADF3-DDAC-4045-AFCA-46A0D7684A09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50" tIns="46576" rIns="93150" bIns="4657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C1E2B02A-F9A4-4710-95F9-F0AA3C9A70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921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B02A-F9A4-4710-95F9-F0AA3C9A708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757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- </a:t>
            </a:r>
            <a:r>
              <a:rPr lang="en-US" dirty="0" smtClean="0"/>
              <a:t>The</a:t>
            </a:r>
            <a:r>
              <a:rPr lang="en-US" baseline="0" dirty="0" smtClean="0"/>
              <a:t> next three slides were provided in the board agenda.</a:t>
            </a:r>
          </a:p>
          <a:p>
            <a:r>
              <a:rPr lang="en-US" baseline="0" dirty="0" smtClean="0"/>
              <a:t> - They explain the changes that were made from the Adopted budget to 1</a:t>
            </a:r>
            <a:r>
              <a:rPr lang="en-US" baseline="30000" dirty="0" smtClean="0"/>
              <a:t>st</a:t>
            </a:r>
            <a:r>
              <a:rPr lang="en-US" baseline="0" dirty="0" smtClean="0"/>
              <a:t> Interim</a:t>
            </a:r>
          </a:p>
          <a:p>
            <a:r>
              <a:rPr lang="en-US" baseline="0" dirty="0" smtClean="0"/>
              <a:t> - Here we have the Unrestricted general fund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B02A-F9A4-4710-95F9-F0AA3C9A708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245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- This slide is looking at restricted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B02A-F9A4-4710-95F9-F0AA3C9A708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122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- This slide simply combines</a:t>
            </a:r>
            <a:r>
              <a:rPr lang="en-US" baseline="0" dirty="0" smtClean="0"/>
              <a:t> and totals the two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B02A-F9A4-4710-95F9-F0AA3C9A708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086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B02A-F9A4-4710-95F9-F0AA3C9A708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5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B02A-F9A4-4710-95F9-F0AA3C9A708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546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B02A-F9A4-4710-95F9-F0AA3C9A708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531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B02A-F9A4-4710-95F9-F0AA3C9A708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354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B02A-F9A4-4710-95F9-F0AA3C9A708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205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B02A-F9A4-4710-95F9-F0AA3C9A708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660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B02A-F9A4-4710-95F9-F0AA3C9A708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946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B02A-F9A4-4710-95F9-F0AA3C9A708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632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B02A-F9A4-4710-95F9-F0AA3C9A708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803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B02A-F9A4-4710-95F9-F0AA3C9A708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37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DAF8-03A5-4917-8B85-60F74E165334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28EA-3894-4D74-9ABB-03DF6428897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DAF8-03A5-4917-8B85-60F74E165334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28EA-3894-4D74-9ABB-03DF642889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DAF8-03A5-4917-8B85-60F74E165334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28EA-3894-4D74-9ABB-03DF642889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DAF8-03A5-4917-8B85-60F74E165334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28EA-3894-4D74-9ABB-03DF642889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DAF8-03A5-4917-8B85-60F74E165334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28EA-3894-4D74-9ABB-03DF6428897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DAF8-03A5-4917-8B85-60F74E165334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28EA-3894-4D74-9ABB-03DF642889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DAF8-03A5-4917-8B85-60F74E165334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28EA-3894-4D74-9ABB-03DF642889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DAF8-03A5-4917-8B85-60F74E165334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28EA-3894-4D74-9ABB-03DF642889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DAF8-03A5-4917-8B85-60F74E165334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28EA-3894-4D74-9ABB-03DF642889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DAF8-03A5-4917-8B85-60F74E165334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828EA-3894-4D74-9ABB-03DF6428897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DAF8-03A5-4917-8B85-60F74E165334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42828EA-3894-4D74-9ABB-03DF6428897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50DAF8-03A5-4917-8B85-60F74E165334}" type="datetimeFigureOut">
              <a:rPr lang="en-US" smtClean="0"/>
              <a:t>12/10/2018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42828EA-3894-4D74-9ABB-03DF6428897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89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3505200"/>
            <a:ext cx="6172200" cy="1295400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en-US" sz="4400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2018-19</a:t>
            </a:r>
            <a:r>
              <a:rPr lang="en-US" sz="4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400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1</a:t>
            </a:r>
            <a:r>
              <a:rPr lang="en-US" sz="4400" i="1" baseline="30000" dirty="0" smtClean="0">
                <a:solidFill>
                  <a:schemeClr val="tx2">
                    <a:lumMod val="50000"/>
                  </a:schemeClr>
                </a:solidFill>
                <a:effectLst/>
              </a:rPr>
              <a:t>ST</a:t>
            </a:r>
            <a:r>
              <a:rPr lang="en-US" sz="4400" i="1" dirty="0" smtClean="0">
                <a:solidFill>
                  <a:schemeClr val="tx2">
                    <a:lumMod val="50000"/>
                  </a:schemeClr>
                </a:solidFill>
                <a:effectLst/>
              </a:rPr>
              <a:t> Interim Budget Report</a:t>
            </a:r>
            <a:endParaRPr lang="en-US" sz="4400" i="1" dirty="0"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105400"/>
            <a:ext cx="5562600" cy="861420"/>
          </a:xfrm>
        </p:spPr>
        <p:txBody>
          <a:bodyPr>
            <a:noAutofit/>
          </a:bodyPr>
          <a:lstStyle/>
          <a:p>
            <a:pPr algn="ctr"/>
            <a:r>
              <a:rPr lang="en-US" sz="3600" b="1" i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Sylvan Union School District</a:t>
            </a:r>
            <a:endParaRPr lang="en-US" sz="3600" b="1" i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725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990600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Adopted vs. 1</a:t>
            </a:r>
            <a:r>
              <a:rPr lang="en-US" sz="3200" b="1" baseline="30000" dirty="0" smtClean="0">
                <a:solidFill>
                  <a:schemeClr val="tx1"/>
                </a:solidFill>
              </a:rPr>
              <a:t>st</a:t>
            </a:r>
            <a:r>
              <a:rPr lang="en-US" sz="3200" b="1" dirty="0" smtClean="0">
                <a:solidFill>
                  <a:schemeClr val="tx1"/>
                </a:solidFill>
              </a:rPr>
              <a:t> Interim Budget:  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Unrestricted Summary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7924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72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04800" y="304800"/>
            <a:ext cx="8534400" cy="9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Adopted vs. 1</a:t>
            </a:r>
            <a:r>
              <a:rPr lang="en-US" sz="3200" b="1" baseline="30000" dirty="0" smtClean="0">
                <a:solidFill>
                  <a:schemeClr val="tx1"/>
                </a:solidFill>
              </a:rPr>
              <a:t>st</a:t>
            </a:r>
            <a:r>
              <a:rPr lang="en-US" sz="3200" b="1" dirty="0" smtClean="0">
                <a:solidFill>
                  <a:schemeClr val="tx1"/>
                </a:solidFill>
              </a:rPr>
              <a:t> Interim Budget:  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Unrestricted Revenue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22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594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11565" y="5715000"/>
            <a:ext cx="62322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(a </a:t>
            </a:r>
            <a:r>
              <a:rPr lang="en-US" sz="1100" dirty="0" smtClean="0"/>
              <a:t>)  Gap </a:t>
            </a:r>
            <a:r>
              <a:rPr lang="en-US" sz="1100" dirty="0"/>
              <a:t>funding percentage 100%; gap closed.  LCCF fully implemented</a:t>
            </a:r>
          </a:p>
          <a:p>
            <a:r>
              <a:rPr lang="en-US" sz="1100" dirty="0"/>
              <a:t>(b </a:t>
            </a:r>
            <a:r>
              <a:rPr lang="en-US" sz="1100" dirty="0" smtClean="0"/>
              <a:t>)  Received </a:t>
            </a:r>
            <a:r>
              <a:rPr lang="en-US" sz="1100" dirty="0"/>
              <a:t>Medical Administrative Activities (MAA) funds</a:t>
            </a:r>
          </a:p>
          <a:p>
            <a:r>
              <a:rPr lang="en-US" sz="1100" dirty="0"/>
              <a:t>(c </a:t>
            </a:r>
            <a:r>
              <a:rPr lang="en-US" sz="1100" dirty="0" smtClean="0"/>
              <a:t>)  One-Time </a:t>
            </a:r>
            <a:r>
              <a:rPr lang="en-US" sz="1100" dirty="0"/>
              <a:t>Discretionary Funds decreased from $344 to $184 per ADA</a:t>
            </a:r>
          </a:p>
          <a:p>
            <a:r>
              <a:rPr lang="en-US" sz="1100" dirty="0"/>
              <a:t>(d </a:t>
            </a:r>
            <a:r>
              <a:rPr lang="en-US" sz="1100" dirty="0" smtClean="0"/>
              <a:t>)  Increase </a:t>
            </a:r>
            <a:r>
              <a:rPr lang="en-US" sz="1100" dirty="0"/>
              <a:t>in major donations; Make Dreams Real , D. Hutton, </a:t>
            </a:r>
            <a:r>
              <a:rPr lang="en-US" sz="1100" dirty="0" err="1"/>
              <a:t>YourCause</a:t>
            </a:r>
            <a:r>
              <a:rPr lang="en-US" sz="1100" dirty="0"/>
              <a:t> &amp; PTAs</a:t>
            </a:r>
          </a:p>
          <a:p>
            <a:r>
              <a:rPr lang="en-US" sz="1100" dirty="0" smtClean="0"/>
              <a:t>(</a:t>
            </a:r>
            <a:r>
              <a:rPr lang="en-US" sz="1100" dirty="0"/>
              <a:t>e </a:t>
            </a:r>
            <a:r>
              <a:rPr lang="en-US" sz="1100" dirty="0" smtClean="0"/>
              <a:t>)  Increased </a:t>
            </a:r>
            <a:r>
              <a:rPr lang="en-US" sz="1100" dirty="0"/>
              <a:t>cost of Special Education service contracts</a:t>
            </a:r>
          </a:p>
        </p:txBody>
      </p:sp>
    </p:spTree>
    <p:extLst>
      <p:ext uri="{BB962C8B-B14F-4D97-AF65-F5344CB8AC3E}">
        <p14:creationId xmlns:p14="http://schemas.microsoft.com/office/powerpoint/2010/main" val="405327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4800" y="304800"/>
            <a:ext cx="8534400" cy="9144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Adopted vs. 1</a:t>
            </a:r>
            <a:r>
              <a:rPr lang="en-US" sz="3200" b="1" baseline="30000" dirty="0" smtClean="0">
                <a:solidFill>
                  <a:schemeClr val="tx1"/>
                </a:solidFill>
              </a:rPr>
              <a:t>st</a:t>
            </a:r>
            <a:r>
              <a:rPr lang="en-US" sz="3200" b="1" dirty="0" smtClean="0">
                <a:solidFill>
                  <a:schemeClr val="tx1"/>
                </a:solidFill>
              </a:rPr>
              <a:t> Interim Budget:  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Unrestricted Expenses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5562600"/>
            <a:ext cx="746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(a</a:t>
            </a:r>
            <a:r>
              <a:rPr lang="en-US" sz="1100" dirty="0" smtClean="0"/>
              <a:t>) (</a:t>
            </a:r>
            <a:r>
              <a:rPr lang="en-US" sz="1100" dirty="0"/>
              <a:t>b </a:t>
            </a:r>
            <a:r>
              <a:rPr lang="en-US" sz="1100" dirty="0" smtClean="0"/>
              <a:t>)  Positions </a:t>
            </a:r>
            <a:r>
              <a:rPr lang="en-US" sz="1100" dirty="0"/>
              <a:t>and salaries updated</a:t>
            </a:r>
          </a:p>
          <a:p>
            <a:r>
              <a:rPr lang="en-US" sz="1100" dirty="0"/>
              <a:t>(c </a:t>
            </a:r>
            <a:r>
              <a:rPr lang="en-US" sz="1100" dirty="0" smtClean="0"/>
              <a:t>)        H&amp;W </a:t>
            </a:r>
            <a:r>
              <a:rPr lang="en-US" sz="1100" dirty="0"/>
              <a:t>premiums adjusted to reflect salary adjustments</a:t>
            </a:r>
          </a:p>
          <a:p>
            <a:r>
              <a:rPr lang="en-US" sz="1100" dirty="0"/>
              <a:t>(d </a:t>
            </a:r>
            <a:r>
              <a:rPr lang="en-US" sz="1100" dirty="0" smtClean="0"/>
              <a:t>)        Decrease </a:t>
            </a:r>
            <a:r>
              <a:rPr lang="en-US" sz="1100" dirty="0"/>
              <a:t>attributed to moving textbook adoption costs from 2018-19 fiscal year to 2019-20 fiscal year</a:t>
            </a:r>
          </a:p>
          <a:p>
            <a:r>
              <a:rPr lang="en-US" sz="1100" dirty="0"/>
              <a:t>(e </a:t>
            </a:r>
            <a:r>
              <a:rPr lang="en-US" sz="1100" dirty="0" smtClean="0"/>
              <a:t>)         Increased </a:t>
            </a:r>
            <a:r>
              <a:rPr lang="en-US" sz="1100" dirty="0"/>
              <a:t>costs in the following areas:  advertisements, legal expenses, excess liability insurance</a:t>
            </a:r>
            <a:r>
              <a:rPr lang="en-US" sz="1100" dirty="0" smtClean="0"/>
              <a:t>,</a:t>
            </a:r>
          </a:p>
          <a:p>
            <a:r>
              <a:rPr lang="en-US" sz="1100" dirty="0"/>
              <a:t> </a:t>
            </a:r>
            <a:r>
              <a:rPr lang="en-US" sz="1100" dirty="0" smtClean="0"/>
              <a:t>              physicals </a:t>
            </a:r>
            <a:r>
              <a:rPr lang="en-US" sz="1100" dirty="0"/>
              <a:t>&amp; TB tests, outside service contracts, &amp; other service contracts</a:t>
            </a:r>
            <a:r>
              <a:rPr lang="en-US" sz="1100" dirty="0" smtClean="0"/>
              <a:t>.</a:t>
            </a:r>
            <a:r>
              <a:rPr lang="en-US" sz="1100" dirty="0"/>
              <a:t>	</a:t>
            </a:r>
          </a:p>
          <a:p>
            <a:r>
              <a:rPr lang="en-US" sz="1100" dirty="0"/>
              <a:t>(f </a:t>
            </a:r>
            <a:r>
              <a:rPr lang="en-US" sz="1100" dirty="0" smtClean="0"/>
              <a:t>)          Increased </a:t>
            </a:r>
            <a:r>
              <a:rPr lang="en-US" sz="1100" dirty="0"/>
              <a:t>expenditures result in increased indirect costs.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772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44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880" y="304800"/>
            <a:ext cx="8169920" cy="990600"/>
          </a:xfrm>
        </p:spPr>
        <p:txBody>
          <a:bodyPr anchor="ctr" anchorCtr="0"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Adopted vs. 1</a:t>
            </a:r>
            <a:r>
              <a:rPr lang="en-US" sz="3600" b="1" baseline="30000" dirty="0" smtClean="0">
                <a:solidFill>
                  <a:schemeClr val="tx1"/>
                </a:solidFill>
              </a:rPr>
              <a:t>st</a:t>
            </a:r>
            <a:r>
              <a:rPr lang="en-US" sz="3600" b="1" dirty="0" smtClean="0">
                <a:solidFill>
                  <a:schemeClr val="tx1"/>
                </a:solidFill>
              </a:rPr>
              <a:t> Interim Budget:  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Restricted Summary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3716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83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880" y="304800"/>
            <a:ext cx="8169920" cy="1143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Adopted vs. 1</a:t>
            </a:r>
            <a:r>
              <a:rPr lang="en-US" sz="3200" b="1" baseline="30000" dirty="0" smtClean="0">
                <a:solidFill>
                  <a:schemeClr val="tx1"/>
                </a:solidFill>
              </a:rPr>
              <a:t>st</a:t>
            </a:r>
            <a:r>
              <a:rPr lang="en-US" sz="3200" b="1" dirty="0" smtClean="0">
                <a:solidFill>
                  <a:schemeClr val="tx1"/>
                </a:solidFill>
              </a:rPr>
              <a:t> Interim Budget:  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Restricted Revenue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80" y="1447800"/>
            <a:ext cx="816992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66800" y="5791200"/>
            <a:ext cx="69342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(a </a:t>
            </a:r>
            <a:r>
              <a:rPr lang="en-US" sz="1100" dirty="0" smtClean="0"/>
              <a:t>)  Information </a:t>
            </a:r>
            <a:r>
              <a:rPr lang="en-US" sz="1100" dirty="0"/>
              <a:t>provided from SCOE &amp; SELPA for property tax</a:t>
            </a:r>
          </a:p>
          <a:p>
            <a:r>
              <a:rPr lang="en-US" sz="1100" dirty="0"/>
              <a:t>(b </a:t>
            </a:r>
            <a:r>
              <a:rPr lang="en-US" sz="1100" dirty="0" smtClean="0"/>
              <a:t>)  Estimated </a:t>
            </a:r>
            <a:r>
              <a:rPr lang="en-US" sz="1100" dirty="0"/>
              <a:t>carryover to next fiscal year</a:t>
            </a:r>
          </a:p>
          <a:p>
            <a:r>
              <a:rPr lang="en-US" sz="1100" dirty="0"/>
              <a:t>(c </a:t>
            </a:r>
            <a:r>
              <a:rPr lang="en-US" sz="1100" dirty="0" smtClean="0"/>
              <a:t>)  Increase </a:t>
            </a:r>
            <a:r>
              <a:rPr lang="en-US" sz="1100" dirty="0"/>
              <a:t>in funding for restricted Lottery-Instructional Materials increased from $48 to $53 per ADA.  </a:t>
            </a:r>
          </a:p>
          <a:p>
            <a:r>
              <a:rPr lang="en-US" sz="1100" dirty="0"/>
              <a:t>(d </a:t>
            </a:r>
            <a:r>
              <a:rPr lang="en-US" sz="1100" dirty="0" smtClean="0"/>
              <a:t>)  Estimate </a:t>
            </a:r>
            <a:r>
              <a:rPr lang="en-US" sz="1100" dirty="0"/>
              <a:t>provided from SCOE &amp; SELPA regarding fees for </a:t>
            </a:r>
            <a:r>
              <a:rPr lang="en-US" sz="1100" dirty="0" smtClean="0"/>
              <a:t>services</a:t>
            </a:r>
            <a:r>
              <a:rPr lang="en-US" sz="1100" dirty="0"/>
              <a:t>	</a:t>
            </a:r>
          </a:p>
          <a:p>
            <a:r>
              <a:rPr lang="en-US" sz="1100" dirty="0"/>
              <a:t>(e </a:t>
            </a:r>
            <a:r>
              <a:rPr lang="en-US" sz="1100" dirty="0" smtClean="0"/>
              <a:t>)  Increase </a:t>
            </a:r>
            <a:r>
              <a:rPr lang="en-US" sz="1100" dirty="0"/>
              <a:t>due to  cost increase of Special Education service contracts &amp; sub agreements </a:t>
            </a:r>
          </a:p>
        </p:txBody>
      </p:sp>
    </p:spTree>
    <p:extLst>
      <p:ext uri="{BB962C8B-B14F-4D97-AF65-F5344CB8AC3E}">
        <p14:creationId xmlns:p14="http://schemas.microsoft.com/office/powerpoint/2010/main" val="366349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16880" y="76200"/>
            <a:ext cx="8169920" cy="1143000"/>
          </a:xfrm>
          <a:prstGeom prst="rect">
            <a:avLst/>
          </a:prstGeom>
        </p:spPr>
        <p:txBody>
          <a:bodyPr anchor="ctr" anchorCtr="0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Adopted vs. 1</a:t>
            </a:r>
            <a:r>
              <a:rPr lang="en-US" sz="3600" b="1" baseline="30000" dirty="0" smtClean="0">
                <a:solidFill>
                  <a:schemeClr val="tx1"/>
                </a:solidFill>
              </a:rPr>
              <a:t>st</a:t>
            </a:r>
            <a:r>
              <a:rPr lang="en-US" sz="3600" b="1" dirty="0" smtClean="0">
                <a:solidFill>
                  <a:schemeClr val="tx1"/>
                </a:solidFill>
              </a:rPr>
              <a:t> Interim Budget: 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Restricted Expenses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1" y="5105400"/>
            <a:ext cx="8763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(a </a:t>
            </a:r>
            <a:r>
              <a:rPr lang="en-US" sz="1000" dirty="0" smtClean="0"/>
              <a:t>) (</a:t>
            </a:r>
            <a:r>
              <a:rPr lang="en-US" sz="1000" dirty="0"/>
              <a:t>b </a:t>
            </a:r>
            <a:r>
              <a:rPr lang="en-US" sz="1000" dirty="0" smtClean="0"/>
              <a:t>)Positions </a:t>
            </a:r>
            <a:r>
              <a:rPr lang="en-US" sz="1000" dirty="0"/>
              <a:t>and salaries updated</a:t>
            </a:r>
          </a:p>
          <a:p>
            <a:r>
              <a:rPr lang="en-US" sz="1000" dirty="0"/>
              <a:t>(c </a:t>
            </a:r>
            <a:r>
              <a:rPr lang="en-US" sz="1000" dirty="0" smtClean="0"/>
              <a:t>)       Decreased </a:t>
            </a:r>
            <a:r>
              <a:rPr lang="en-US" sz="1000" dirty="0"/>
              <a:t>H&amp;W premiums adjusted to reflect salary adjustments</a:t>
            </a:r>
          </a:p>
          <a:p>
            <a:r>
              <a:rPr lang="en-US" sz="1000" dirty="0"/>
              <a:t>(d </a:t>
            </a:r>
            <a:r>
              <a:rPr lang="en-US" sz="1000" dirty="0" smtClean="0"/>
              <a:t>)       Increase </a:t>
            </a:r>
            <a:r>
              <a:rPr lang="en-US" sz="1000" dirty="0"/>
              <a:t>due to the following:  Title I purchased chrome books.  </a:t>
            </a:r>
            <a:r>
              <a:rPr lang="en-US" sz="1000" dirty="0" err="1"/>
              <a:t>Medi</a:t>
            </a:r>
            <a:r>
              <a:rPr lang="en-US" sz="1000" dirty="0"/>
              <a:t>-Cal incurred costs for  NCS Pearson,  Fun &amp; Education.  Restricted Lottery </a:t>
            </a:r>
            <a:endParaRPr lang="en-US" sz="1000" dirty="0" smtClean="0"/>
          </a:p>
          <a:p>
            <a:r>
              <a:rPr lang="en-US" sz="1000" dirty="0"/>
              <a:t> </a:t>
            </a:r>
            <a:r>
              <a:rPr lang="en-US" sz="1000" dirty="0" smtClean="0"/>
              <a:t>            monies </a:t>
            </a:r>
            <a:r>
              <a:rPr lang="en-US" sz="1000" dirty="0"/>
              <a:t>were used to purchase various </a:t>
            </a:r>
            <a:r>
              <a:rPr lang="en-US" sz="1000" dirty="0" smtClean="0"/>
              <a:t>text books.  </a:t>
            </a:r>
            <a:r>
              <a:rPr lang="en-US" sz="1000" dirty="0"/>
              <a:t>New federal award ESEA Title IV </a:t>
            </a:r>
            <a:r>
              <a:rPr lang="en-US" sz="1000" dirty="0" smtClean="0"/>
              <a:t>Student  </a:t>
            </a:r>
            <a:r>
              <a:rPr lang="en-US" sz="1000" dirty="0"/>
              <a:t>Support incurred supply costs related to student safety.</a:t>
            </a:r>
          </a:p>
          <a:p>
            <a:r>
              <a:rPr lang="en-US" sz="1000" dirty="0"/>
              <a:t>(e </a:t>
            </a:r>
            <a:r>
              <a:rPr lang="en-US" sz="1000" dirty="0" smtClean="0"/>
              <a:t>)       "</a:t>
            </a:r>
            <a:r>
              <a:rPr lang="en-US" sz="1000" dirty="0"/>
              <a:t>Increases in the following budget areas:  - Special </a:t>
            </a:r>
            <a:r>
              <a:rPr lang="en-US" sz="1000" dirty="0" smtClean="0"/>
              <a:t>Ed </a:t>
            </a:r>
            <a:r>
              <a:rPr lang="en-US" sz="1000" dirty="0"/>
              <a:t>outside </a:t>
            </a:r>
            <a:r>
              <a:rPr lang="en-US" sz="1000" dirty="0" smtClean="0"/>
              <a:t>services.  - Mileage, legal </a:t>
            </a:r>
            <a:r>
              <a:rPr lang="en-US" sz="1000" dirty="0"/>
              <a:t>and </a:t>
            </a:r>
            <a:r>
              <a:rPr lang="en-US" sz="1000" dirty="0" smtClean="0"/>
              <a:t>consultant expenses.  </a:t>
            </a:r>
            <a:r>
              <a:rPr lang="en-US" sz="1000" dirty="0"/>
              <a:t>- Travel </a:t>
            </a:r>
            <a:r>
              <a:rPr lang="en-US" sz="1000" dirty="0" smtClean="0"/>
              <a:t>&amp; conferences </a:t>
            </a:r>
            <a:r>
              <a:rPr lang="en-US" sz="1000" dirty="0"/>
              <a:t>for </a:t>
            </a:r>
            <a:endParaRPr lang="en-US" sz="1000" dirty="0" smtClean="0"/>
          </a:p>
          <a:p>
            <a:r>
              <a:rPr lang="en-US" sz="1000" dirty="0"/>
              <a:t> </a:t>
            </a:r>
            <a:r>
              <a:rPr lang="en-US" sz="1000" dirty="0" smtClean="0"/>
              <a:t>             professional </a:t>
            </a:r>
            <a:r>
              <a:rPr lang="en-US" sz="1000" dirty="0"/>
              <a:t>development (PD), funding source is Title I, Medical Billing Option, &amp; Title IV ESEA Student Support. - On-site PD and training, </a:t>
            </a:r>
            <a:endParaRPr lang="en-US" sz="1000" dirty="0" smtClean="0"/>
          </a:p>
          <a:p>
            <a:r>
              <a:rPr lang="en-US" sz="1000" dirty="0"/>
              <a:t> </a:t>
            </a:r>
            <a:r>
              <a:rPr lang="en-US" sz="1000" dirty="0" smtClean="0"/>
              <a:t>             funding </a:t>
            </a:r>
            <a:r>
              <a:rPr lang="en-US" sz="1000" dirty="0"/>
              <a:t>source Title I - Restricted maintenance incurred increased costs for repairs and services for various structural improvements. - "</a:t>
            </a:r>
          </a:p>
          <a:p>
            <a:r>
              <a:rPr lang="en-US" sz="1000" dirty="0"/>
              <a:t>(f </a:t>
            </a:r>
            <a:r>
              <a:rPr lang="en-US" sz="1000" dirty="0" smtClean="0"/>
              <a:t>)        Orchard </a:t>
            </a:r>
            <a:r>
              <a:rPr lang="en-US" sz="1000" dirty="0"/>
              <a:t>HVAC project completed under budget resulting in decrease of budget for permanent construction. </a:t>
            </a:r>
          </a:p>
          <a:p>
            <a:r>
              <a:rPr lang="en-US" sz="1000" dirty="0"/>
              <a:t>(g </a:t>
            </a:r>
            <a:r>
              <a:rPr lang="en-US" sz="1000" dirty="0" smtClean="0"/>
              <a:t>)        Estimate </a:t>
            </a:r>
            <a:r>
              <a:rPr lang="en-US" sz="1000" dirty="0"/>
              <a:t>provided by SCOE &amp; SELPA for transportation costs of students</a:t>
            </a:r>
          </a:p>
          <a:p>
            <a:r>
              <a:rPr lang="en-US" sz="1000" dirty="0"/>
              <a:t>(h </a:t>
            </a:r>
            <a:r>
              <a:rPr lang="en-US" sz="1000" dirty="0" smtClean="0"/>
              <a:t>)        Increased </a:t>
            </a:r>
            <a:r>
              <a:rPr lang="en-US" sz="1000" dirty="0"/>
              <a:t>in  restricted expenditures results in increased indirect costs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924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13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16" y="76200"/>
            <a:ext cx="8526780" cy="838200"/>
          </a:xfrm>
        </p:spPr>
        <p:txBody>
          <a:bodyPr anchor="ctr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Adopted vs. 1</a:t>
            </a:r>
            <a:r>
              <a:rPr lang="en-US" sz="3600" b="1" baseline="30000" dirty="0" smtClean="0">
                <a:solidFill>
                  <a:schemeClr val="tx1"/>
                </a:solidFill>
              </a:rPr>
              <a:t>st</a:t>
            </a:r>
            <a:r>
              <a:rPr lang="en-US" sz="3600" b="1" dirty="0" smtClean="0">
                <a:solidFill>
                  <a:schemeClr val="tx1"/>
                </a:solidFill>
              </a:rPr>
              <a:t> Interim Budget: Combined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9248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546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78" y="152400"/>
            <a:ext cx="8394722" cy="743712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Benefit Contribution Rates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4195" name="Picture 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42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3516" y="304800"/>
            <a:ext cx="8394722" cy="74371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Combined Fund 01 – Actual Costs By Fiscal Year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69619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88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96112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Next Steps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78761"/>
            <a:ext cx="8000999" cy="421243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Review </a:t>
            </a:r>
            <a:r>
              <a:rPr lang="en-US" dirty="0" smtClean="0"/>
              <a:t>and </a:t>
            </a:r>
            <a:r>
              <a:rPr lang="en-US" dirty="0" smtClean="0"/>
              <a:t>evaluate each </a:t>
            </a:r>
            <a:r>
              <a:rPr lang="en-US" dirty="0" smtClean="0"/>
              <a:t>budget line, revenues, expenditures, positions, salaries </a:t>
            </a:r>
            <a:r>
              <a:rPr lang="en-US" dirty="0" smtClean="0"/>
              <a:t>&amp; benefits to                                             project </a:t>
            </a:r>
            <a:r>
              <a:rPr lang="en-US" dirty="0" smtClean="0"/>
              <a:t>the most accurate financial information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The Governor’s 2019-20 Proposed Budget will be released in mid-January </a:t>
            </a:r>
            <a:r>
              <a:rPr lang="en-US" dirty="0" smtClean="0"/>
              <a:t>2019 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The 2</a:t>
            </a:r>
            <a:r>
              <a:rPr lang="en-US" baseline="30000" dirty="0" smtClean="0"/>
              <a:t>nd</a:t>
            </a:r>
            <a:r>
              <a:rPr lang="en-US" dirty="0" smtClean="0"/>
              <a:t> Interim Budget Report </a:t>
            </a:r>
            <a:r>
              <a:rPr lang="en-US" dirty="0" smtClean="0"/>
              <a:t>will be </a:t>
            </a:r>
            <a:r>
              <a:rPr lang="en-US" dirty="0" smtClean="0"/>
              <a:t>delivered to the Board in March 2019</a:t>
            </a:r>
          </a:p>
          <a:p>
            <a:r>
              <a:rPr lang="en-US" dirty="0" smtClean="0"/>
              <a:t>Start preparations for 2019-20 budget development</a:t>
            </a:r>
          </a:p>
        </p:txBody>
      </p:sp>
    </p:spTree>
    <p:extLst>
      <p:ext uri="{BB962C8B-B14F-4D97-AF65-F5344CB8AC3E}">
        <p14:creationId xmlns:p14="http://schemas.microsoft.com/office/powerpoint/2010/main" val="40515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2018-19 1</a:t>
            </a:r>
            <a:r>
              <a:rPr lang="en-US" sz="3200" b="1" baseline="30000" dirty="0" smtClean="0">
                <a:solidFill>
                  <a:schemeClr val="tx1"/>
                </a:solidFill>
              </a:rPr>
              <a:t>st</a:t>
            </a:r>
            <a:r>
              <a:rPr lang="en-US" sz="3200" b="1" dirty="0" smtClean="0">
                <a:solidFill>
                  <a:schemeClr val="tx1"/>
                </a:solidFill>
              </a:rPr>
              <a:t> Interim Report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09800"/>
            <a:ext cx="7125112" cy="274320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dirty="0" smtClean="0"/>
              <a:t>1st </a:t>
            </a:r>
            <a:r>
              <a:rPr lang="en-US" dirty="0"/>
              <a:t>Interim Budget Report covers the reporting period from July 1, </a:t>
            </a:r>
            <a:r>
              <a:rPr lang="en-US" dirty="0" smtClean="0"/>
              <a:t>2018 </a:t>
            </a:r>
            <a:r>
              <a:rPr lang="en-US" dirty="0"/>
              <a:t>through October 31, </a:t>
            </a:r>
            <a:r>
              <a:rPr lang="en-US" dirty="0" smtClean="0"/>
              <a:t>2018.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 budget </a:t>
            </a:r>
            <a:r>
              <a:rPr lang="en-US" dirty="0"/>
              <a:t>projects revenues and expenditures </a:t>
            </a:r>
            <a:r>
              <a:rPr lang="en-US" dirty="0" smtClean="0"/>
              <a:t>through June 30, 2019 </a:t>
            </a:r>
            <a:r>
              <a:rPr lang="en-US" dirty="0" smtClean="0"/>
              <a:t> are based </a:t>
            </a:r>
            <a:r>
              <a:rPr lang="en-US" dirty="0" smtClean="0"/>
              <a:t>on the latest estimates and information </a:t>
            </a:r>
            <a:r>
              <a:rPr lang="en-US" dirty="0" smtClean="0"/>
              <a:t>available.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343400"/>
            <a:ext cx="1852408" cy="2316480"/>
          </a:xfrm>
          <a:prstGeom prst="rect">
            <a:avLst/>
          </a:prstGeom>
          <a:effectLst>
            <a:outerShdw blurRad="50800" dist="50800" dir="5400000" algn="ctr" rotWithShape="0">
              <a:schemeClr val="accent3">
                <a:lumMod val="7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916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2819400" cy="2378617"/>
          </a:xfrm>
        </p:spPr>
        <p:txBody>
          <a:bodyPr anchor="t" anchorCtr="0">
            <a:normAutofit/>
          </a:bodyPr>
          <a:lstStyle/>
          <a:p>
            <a:pPr algn="ctr"/>
            <a:r>
              <a:rPr lang="en-US" sz="2800" b="0" i="1" dirty="0">
                <a:solidFill>
                  <a:schemeClr val="tx1"/>
                </a:solidFill>
              </a:rPr>
              <a:t>“The best way to predict your future is to create it.”</a:t>
            </a:r>
            <a:br>
              <a:rPr lang="en-US" sz="2800" b="0" i="1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1400" b="0" i="1" dirty="0">
                <a:solidFill>
                  <a:schemeClr val="tx1"/>
                </a:solidFill>
              </a:rPr>
              <a:t>-- Abraham Lincoln</a:t>
            </a:r>
            <a:r>
              <a:rPr lang="en-US" sz="1000" i="1" dirty="0">
                <a:solidFill>
                  <a:schemeClr val="tx1"/>
                </a:solidFill>
              </a:rPr>
              <a:t/>
            </a:r>
            <a:br>
              <a:rPr lang="en-US" sz="1000" i="1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04800" y="2828785"/>
            <a:ext cx="2514600" cy="2179320"/>
          </a:xfrm>
        </p:spPr>
        <p:txBody>
          <a:bodyPr anchor="ctr" anchorCtr="0">
            <a:normAutofit/>
          </a:bodyPr>
          <a:lstStyle/>
          <a:p>
            <a:r>
              <a:rPr lang="en-US" sz="3600" b="1" i="1" dirty="0" smtClean="0"/>
              <a:t>Questions?</a:t>
            </a:r>
            <a:endParaRPr lang="en-US" sz="3600" b="1" i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8" b="7168"/>
          <a:stretch>
            <a:fillRect/>
          </a:stretch>
        </p:blipFill>
        <p:spPr>
          <a:xfrm rot="420000">
            <a:off x="3252739" y="1134234"/>
            <a:ext cx="4990372" cy="4064215"/>
          </a:xfrm>
        </p:spPr>
      </p:pic>
    </p:spTree>
    <p:extLst>
      <p:ext uri="{BB962C8B-B14F-4D97-AF65-F5344CB8AC3E}">
        <p14:creationId xmlns:p14="http://schemas.microsoft.com/office/powerpoint/2010/main" val="306429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6705600" cy="1143000"/>
          </a:xfrm>
        </p:spPr>
        <p:txBody>
          <a:bodyPr anchor="ctr" anchorCtr="0"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Ending  Fund Balance </a:t>
            </a:r>
            <a:r>
              <a:rPr lang="en-US" sz="4000" b="1" dirty="0" smtClean="0">
                <a:solidFill>
                  <a:schemeClr val="tx1"/>
                </a:solidFill>
              </a:rPr>
              <a:t/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Historical &amp; Projected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8763000" cy="426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7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52400"/>
            <a:ext cx="7924800" cy="990600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Enrollment &amp; Average Daily Attendance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Historical &amp; Projected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130" y="5791200"/>
            <a:ext cx="7125112" cy="920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Please note:</a:t>
            </a:r>
          </a:p>
          <a:p>
            <a:r>
              <a:rPr lang="en-US" sz="1400" dirty="0" smtClean="0"/>
              <a:t>Certified CALPADS data was submitted December 5, </a:t>
            </a:r>
            <a:r>
              <a:rPr lang="en-US" sz="1400" dirty="0" smtClean="0"/>
              <a:t>2018.  </a:t>
            </a:r>
            <a:endParaRPr lang="en-US" sz="1400" dirty="0" smtClean="0"/>
          </a:p>
          <a:p>
            <a:r>
              <a:rPr lang="en-US" sz="1400" dirty="0" smtClean="0"/>
              <a:t>Enrollment for </a:t>
            </a:r>
            <a:r>
              <a:rPr lang="en-US" sz="1400" dirty="0" smtClean="0"/>
              <a:t>2018-19 reported on CBEDS date October 3, 2018 was 8,255.</a:t>
            </a:r>
            <a:endParaRPr lang="en-US" sz="1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295400"/>
            <a:ext cx="8918575" cy="462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72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277513" cy="685800"/>
          </a:xfrm>
        </p:spPr>
        <p:txBody>
          <a:bodyPr anchor="ctr" anchorCtr="0"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Unrestricted EFB - Multi-Year Projection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5486400"/>
            <a:ext cx="7372555" cy="1219200"/>
          </a:xfrm>
        </p:spPr>
        <p:txBody>
          <a:bodyPr>
            <a:noAutofit/>
          </a:bodyPr>
          <a:lstStyle/>
          <a:p>
            <a:r>
              <a:rPr lang="en-US" sz="1200" i="1" dirty="0" smtClean="0"/>
              <a:t>General Finance Officers Association (GFOA) recommends, at a minimum, maintaining unrestricted reserves of no less than two (2) months of operating expenditures.</a:t>
            </a:r>
          </a:p>
          <a:p>
            <a:pPr lvl="1"/>
            <a:r>
              <a:rPr lang="en-US" sz="1200" i="1" dirty="0" smtClean="0"/>
              <a:t>Two (2) months of operating expenditures is approximately $</a:t>
            </a:r>
            <a:r>
              <a:rPr lang="en-US" sz="1200" i="1" dirty="0" smtClean="0"/>
              <a:t>14,281,594 </a:t>
            </a:r>
            <a:r>
              <a:rPr lang="en-US" sz="1200" i="1" dirty="0" smtClean="0"/>
              <a:t>million.</a:t>
            </a:r>
          </a:p>
          <a:p>
            <a:r>
              <a:rPr lang="en-US" sz="1200" i="1" dirty="0" smtClean="0"/>
              <a:t>The other rule of thumb is to maintain unrestricted reserves equivalent to three (3) months of payroll which is approximately $</a:t>
            </a:r>
            <a:r>
              <a:rPr lang="en-US" sz="1200" i="1" dirty="0" smtClean="0"/>
              <a:t>16,938,260 </a:t>
            </a:r>
            <a:r>
              <a:rPr lang="en-US" sz="1200" i="1" dirty="0" smtClean="0"/>
              <a:t>million.</a:t>
            </a:r>
            <a:endParaRPr lang="en-US" sz="12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610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63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201313" cy="6096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Restricted EFB – Multi-Year Projection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181599"/>
            <a:ext cx="8229600" cy="1436077"/>
          </a:xfrm>
        </p:spPr>
        <p:txBody>
          <a:bodyPr>
            <a:noAutofit/>
          </a:bodyPr>
          <a:lstStyle/>
          <a:p>
            <a:r>
              <a:rPr lang="en-US" sz="1200" dirty="0" smtClean="0"/>
              <a:t>The </a:t>
            </a:r>
            <a:r>
              <a:rPr lang="en-US" sz="1200" dirty="0" smtClean="0"/>
              <a:t>2018-19 </a:t>
            </a:r>
            <a:r>
              <a:rPr lang="en-US" sz="1200" dirty="0" smtClean="0"/>
              <a:t>restricted ending fund balance of </a:t>
            </a:r>
            <a:r>
              <a:rPr lang="en-US" sz="1200" dirty="0" smtClean="0"/>
              <a:t>$985,615 represents </a:t>
            </a:r>
            <a:r>
              <a:rPr lang="en-US" sz="1200" dirty="0" smtClean="0"/>
              <a:t>the </a:t>
            </a:r>
            <a:r>
              <a:rPr lang="en-US" sz="1200" dirty="0" smtClean="0"/>
              <a:t>following funds in Lottery Instructional Materials  (RS 6300) &amp; Ongoing &amp; Major Maintenance Account (RS 8150)</a:t>
            </a:r>
            <a:endParaRPr lang="en-US" sz="1200" dirty="0" smtClean="0"/>
          </a:p>
          <a:p>
            <a:r>
              <a:rPr lang="en-US" sz="1200" dirty="0" smtClean="0"/>
              <a:t>Funds in Facilities </a:t>
            </a:r>
            <a:r>
              <a:rPr lang="en-US" sz="1200" dirty="0" smtClean="0"/>
              <a:t>(RS 9225) </a:t>
            </a:r>
            <a:r>
              <a:rPr lang="en-US" sz="1200" dirty="0" smtClean="0"/>
              <a:t>were </a:t>
            </a:r>
            <a:r>
              <a:rPr lang="en-US" sz="1200" dirty="0" smtClean="0"/>
              <a:t>fully expensed in </a:t>
            </a:r>
            <a:r>
              <a:rPr lang="en-US" sz="1200" dirty="0" smtClean="0"/>
              <a:t>2018-19.</a:t>
            </a:r>
            <a:endParaRPr lang="en-US" sz="1200" dirty="0" smtClean="0"/>
          </a:p>
          <a:p>
            <a:r>
              <a:rPr lang="en-US" sz="1200" dirty="0" smtClean="0"/>
              <a:t>In fiscal year 2018-19, $1,660,530 in funds are designated </a:t>
            </a:r>
            <a:r>
              <a:rPr lang="en-US" sz="1200" dirty="0" smtClean="0"/>
              <a:t>for textbooks </a:t>
            </a:r>
            <a:r>
              <a:rPr lang="en-US" sz="1200" dirty="0" smtClean="0"/>
              <a:t>from Lottery</a:t>
            </a:r>
            <a:r>
              <a:rPr lang="en-US" sz="1200" dirty="0" smtClean="0"/>
              <a:t>, Instructional Materials (RS 6300</a:t>
            </a:r>
            <a:r>
              <a:rPr lang="en-US" sz="1200" dirty="0" smtClean="0"/>
              <a:t>) causing an increase in expenses.</a:t>
            </a:r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1"/>
            <a:ext cx="8686800" cy="419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14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961" y="152400"/>
            <a:ext cx="7268838" cy="609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Combined EFB – Multi-Year Projection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7156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63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287" y="228600"/>
            <a:ext cx="7755228" cy="672523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Unrestricted Revenues vs. Expenditures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8110" y="5715000"/>
            <a:ext cx="8153400" cy="59482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The gap between revenues and expenditures </a:t>
            </a:r>
            <a:r>
              <a:rPr lang="en-US" sz="1400" dirty="0" smtClean="0"/>
              <a:t>widens </a:t>
            </a:r>
            <a:r>
              <a:rPr lang="en-US" sz="1400" dirty="0" smtClean="0"/>
              <a:t>significantly in </a:t>
            </a:r>
            <a:r>
              <a:rPr lang="en-US" sz="1400" dirty="0" smtClean="0"/>
              <a:t>fiscal year 2019-20 due </a:t>
            </a:r>
            <a:r>
              <a:rPr lang="en-US" sz="1400" dirty="0" smtClean="0"/>
              <a:t>to the textbook adoption </a:t>
            </a:r>
            <a:r>
              <a:rPr lang="en-US" sz="1400" dirty="0" smtClean="0"/>
              <a:t>purchase occurring that year.</a:t>
            </a:r>
            <a:endParaRPr lang="en-US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990600"/>
            <a:ext cx="8839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11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52400"/>
            <a:ext cx="7125113" cy="6858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Combined Revenues vs. Expenditures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342900" y="5638800"/>
            <a:ext cx="8458200" cy="1066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400" dirty="0" smtClean="0"/>
              <a:t>The gap between revenues and expenditures </a:t>
            </a:r>
            <a:r>
              <a:rPr lang="en-US" sz="1400" dirty="0" smtClean="0"/>
              <a:t>closes in 2018-19 due to the increase in LCCF funding and the movement textbook </a:t>
            </a:r>
            <a:r>
              <a:rPr lang="en-US" sz="1400" dirty="0" smtClean="0"/>
              <a:t>adoption </a:t>
            </a:r>
            <a:r>
              <a:rPr lang="en-US" sz="1400" dirty="0" smtClean="0"/>
              <a:t>expenses to be in fiscal year 2019-20 with monie</a:t>
            </a:r>
            <a:r>
              <a:rPr lang="en-US" sz="1400" dirty="0" smtClean="0"/>
              <a:t>s from </a:t>
            </a:r>
            <a:r>
              <a:rPr lang="en-US" sz="1400" dirty="0" smtClean="0"/>
              <a:t>Instructional </a:t>
            </a:r>
            <a:r>
              <a:rPr lang="en-US" sz="1400" dirty="0" smtClean="0"/>
              <a:t>Materials </a:t>
            </a:r>
            <a:r>
              <a:rPr lang="en-US" sz="1400" dirty="0" smtClean="0"/>
              <a:t>Adopted Adopted/Approved (RS 0617).  </a:t>
            </a:r>
            <a:endParaRPr lang="en-US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59180"/>
            <a:ext cx="8839200" cy="457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64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2119</TotalTime>
  <Words>924</Words>
  <Application>Microsoft Office PowerPoint</Application>
  <PresentationFormat>On-screen Show (4:3)</PresentationFormat>
  <Paragraphs>90</Paragraphs>
  <Slides>20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2018-19 1ST Interim Budget Report</vt:lpstr>
      <vt:lpstr>2018-19 1st Interim Report</vt:lpstr>
      <vt:lpstr>Ending  Fund Balance  Historical &amp; Projected</vt:lpstr>
      <vt:lpstr>Enrollment &amp; Average Daily Attendance Historical &amp; Projected</vt:lpstr>
      <vt:lpstr>Unrestricted EFB - Multi-Year Projection</vt:lpstr>
      <vt:lpstr>Restricted EFB – Multi-Year Projection</vt:lpstr>
      <vt:lpstr>Combined EFB – Multi-Year Projection</vt:lpstr>
      <vt:lpstr>Unrestricted Revenues vs. Expenditures</vt:lpstr>
      <vt:lpstr>Combined Revenues vs. Expenditures</vt:lpstr>
      <vt:lpstr>Adopted vs. 1st Interim Budget:   Unrestricted Summary</vt:lpstr>
      <vt:lpstr>PowerPoint Presentation</vt:lpstr>
      <vt:lpstr>PowerPoint Presentation</vt:lpstr>
      <vt:lpstr>Adopted vs. 1st Interim Budget:   Restricted Summary</vt:lpstr>
      <vt:lpstr>PowerPoint Presentation</vt:lpstr>
      <vt:lpstr>PowerPoint Presentation</vt:lpstr>
      <vt:lpstr>Adopted vs. 1st Interim Budget: Combined </vt:lpstr>
      <vt:lpstr>Benefit Contribution Rates</vt:lpstr>
      <vt:lpstr>PowerPoint Presentation</vt:lpstr>
      <vt:lpstr>Next Steps</vt:lpstr>
      <vt:lpstr>“The best way to predict your future is to create it.”  -- Abraham Lincoln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2017-18 1ST Interim Budget Report</dc:title>
  <dc:creator>Cheryl Phan</dc:creator>
  <cp:lastModifiedBy>Lisa Sandoval</cp:lastModifiedBy>
  <cp:revision>126</cp:revision>
  <cp:lastPrinted>2018-12-12T00:15:10Z</cp:lastPrinted>
  <dcterms:created xsi:type="dcterms:W3CDTF">2017-12-04T06:34:05Z</dcterms:created>
  <dcterms:modified xsi:type="dcterms:W3CDTF">2018-12-12T01:46:11Z</dcterms:modified>
</cp:coreProperties>
</file>